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1" r:id="rId2"/>
    <p:sldId id="256" r:id="rId3"/>
    <p:sldId id="257" r:id="rId4"/>
    <p:sldId id="290" r:id="rId5"/>
    <p:sldId id="293" r:id="rId6"/>
    <p:sldId id="265" r:id="rId7"/>
    <p:sldId id="266" r:id="rId8"/>
    <p:sldId id="285" r:id="rId9"/>
    <p:sldId id="269" r:id="rId10"/>
    <p:sldId id="300" r:id="rId11"/>
    <p:sldId id="298" r:id="rId12"/>
    <p:sldId id="288" r:id="rId13"/>
    <p:sldId id="260" r:id="rId14"/>
    <p:sldId id="291" r:id="rId15"/>
    <p:sldId id="282" r:id="rId16"/>
    <p:sldId id="278" r:id="rId17"/>
    <p:sldId id="299" r:id="rId18"/>
    <p:sldId id="276" r:id="rId19"/>
    <p:sldId id="262" r:id="rId20"/>
    <p:sldId id="271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5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3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0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4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6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5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3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9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8E97-D1C4-491D-BE59-132595C8796E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3039-E6FA-46DF-821F-3B2CBCF81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3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sinki.fi/" TargetMode="External"/><Relationship Id="rId13" Type="http://schemas.openxmlformats.org/officeDocument/2006/relationships/hyperlink" Target="http://ec.europa.eu/programmes/erasmus-plus/index_en.ht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hyperlink" Target="http://www.ncl.ac.uk/" TargetMode="External"/><Relationship Id="rId16" Type="http://schemas.openxmlformats.org/officeDocument/2006/relationships/hyperlink" Target="http://research.ncl.ac.uk/romtels/resourc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iv-montp3.fr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5" Type="http://schemas.openxmlformats.org/officeDocument/2006/relationships/image" Target="../media/image8.png"/><Relationship Id="rId10" Type="http://schemas.openxmlformats.org/officeDocument/2006/relationships/hyperlink" Target="http://arthurshillprimaryschools.co.uk/" TargetMode="External"/><Relationship Id="rId4" Type="http://schemas.openxmlformats.org/officeDocument/2006/relationships/hyperlink" Target="https://www.mdx.ac.uk/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mparing_lgg_extract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dual%20language%20pedagogy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nologu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research.ncl.ac.uk/media/sites/researchwebsites/romtels/NULogo300px-240x84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7" y="5128461"/>
            <a:ext cx="1078053" cy="45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research.ncl.ac.uk/media/sites/researchwebsites/romtels/MU_LDN_partner_2col%20(c)300px-120x66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29" y="5132885"/>
            <a:ext cx="917108" cy="42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ontpellierLogo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6" y="5143099"/>
            <a:ext cx="855044" cy="4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research.ncl.ac.uk/media/sites/researchwebsites/romtels/UHelsinki%20copy300px-120x66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3" y="5084169"/>
            <a:ext cx="891062" cy="50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research.ncl.ac.uk/media/sites/researchwebsites/romtels/ArthursHillplainbground-120x66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28" y="5143099"/>
            <a:ext cx="499135" cy="4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42" y="5143098"/>
            <a:ext cx="1328639" cy="428311"/>
          </a:xfrm>
          <a:prstGeom prst="rect">
            <a:avLst/>
          </a:prstGeom>
        </p:spPr>
      </p:pic>
      <p:pic>
        <p:nvPicPr>
          <p:cNvPr id="17" name="Picture 16" descr="http://research.ncl.ac.uk/media/sites/researchwebsites/romtels/erasmus+logo_mic-421x120.jp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10" y="5058548"/>
            <a:ext cx="1299711" cy="55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9" y="1241944"/>
            <a:ext cx="6954797" cy="13699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38880" y="2751970"/>
            <a:ext cx="673822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Languages for Dignity: a pedagogy for success at school</a:t>
            </a:r>
          </a:p>
          <a:p>
            <a:r>
              <a:rPr lang="en-GB" dirty="0"/>
              <a:t>Oradea, Romania</a:t>
            </a:r>
          </a:p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-27</a:t>
            </a:r>
            <a:r>
              <a:rPr lang="en-GB" baseline="30000" dirty="0"/>
              <a:t>th</a:t>
            </a:r>
            <a:r>
              <a:rPr lang="en-GB" dirty="0"/>
              <a:t> October 2016</a:t>
            </a:r>
          </a:p>
          <a:p>
            <a:endParaRPr lang="en-GB" dirty="0"/>
          </a:p>
          <a:p>
            <a:r>
              <a:rPr lang="en-GB" dirty="0"/>
              <a:t>Lecture </a:t>
            </a:r>
            <a:r>
              <a:rPr lang="en-GB" dirty="0" smtClean="0"/>
              <a:t>2, </a:t>
            </a:r>
            <a:r>
              <a:rPr lang="en-GB" dirty="0"/>
              <a:t>day 1</a:t>
            </a:r>
          </a:p>
          <a:p>
            <a:r>
              <a:rPr lang="en-GB" dirty="0"/>
              <a:t>Dr Leena Robertson, Dr </a:t>
            </a:r>
            <a:r>
              <a:rPr lang="en-GB" dirty="0" smtClean="0"/>
              <a:t>Brahim </a:t>
            </a:r>
            <a:r>
              <a:rPr lang="en-GB" dirty="0" err="1" smtClean="0"/>
              <a:t>Azaoui</a:t>
            </a:r>
            <a:endParaRPr lang="en-GB" dirty="0"/>
          </a:p>
          <a:p>
            <a:endParaRPr lang="en-GB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1628" y="4488917"/>
            <a:ext cx="34932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hlinkClick r:id="rId16"/>
              </a:rPr>
              <a:t>http://research.ncl.ac.uk/romtels/resources/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63143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video example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file"/>
              </a:rPr>
              <a:t>Let’s compare our languages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29600" cy="114300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multilingualism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200" y="1412776"/>
            <a:ext cx="4589280" cy="532859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altLang="en-US" dirty="0">
                <a:latin typeface="Arial" charset="0"/>
                <a:ea typeface="ＭＳ Ｐゴシック" pitchFamily="34" charset="-128"/>
              </a:rPr>
              <a:t>(1) conceptual transfer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dirty="0">
                <a:latin typeface="Arial" charset="0"/>
                <a:ea typeface="ＭＳ Ｐゴシック" pitchFamily="34" charset="-128"/>
              </a:rPr>
              <a:t>(2) translation and interpretation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dirty="0">
                <a:latin typeface="Arial" charset="0"/>
                <a:ea typeface="ＭＳ Ｐゴシック" pitchFamily="34" charset="-128"/>
              </a:rPr>
              <a:t>(3) developing metalinguistic skills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dirty="0">
                <a:latin typeface="Arial" charset="0"/>
                <a:ea typeface="ＭＳ Ｐゴシック" pitchFamily="34" charset="-128"/>
              </a:rPr>
              <a:t>(4) building cultural knowledge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dirty="0">
                <a:latin typeface="Arial" charset="0"/>
                <a:ea typeface="ＭＳ Ｐゴシック" pitchFamily="34" charset="-128"/>
              </a:rPr>
              <a:t>(5) building learner identities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dirty="0">
                <a:latin typeface="Arial" charset="0"/>
                <a:ea typeface="ＭＳ Ｐゴシック" pitchFamily="34" charset="-128"/>
              </a:rPr>
              <a:t>(Kenner and </a:t>
            </a:r>
            <a:r>
              <a:rPr lang="en-GB" altLang="en-US" sz="2400" dirty="0" err="1">
                <a:latin typeface="Arial" charset="0"/>
                <a:ea typeface="ＭＳ Ｐゴシック" pitchFamily="34" charset="-128"/>
              </a:rPr>
              <a:t>Mahera</a:t>
            </a:r>
            <a:r>
              <a:rPr lang="en-GB" altLang="en-US" sz="2400" dirty="0">
                <a:latin typeface="Arial" charset="0"/>
                <a:ea typeface="ＭＳ Ｐゴシック" pitchFamily="34" charset="-128"/>
              </a:rPr>
              <a:t>, 2012: 29)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10">
            <a:off x="-485050" y="2166551"/>
            <a:ext cx="4175041" cy="404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bilingualism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dirty="0"/>
              <a:t>Common </a:t>
            </a:r>
            <a:r>
              <a:rPr lang="fr-FR" dirty="0" err="1"/>
              <a:t>European</a:t>
            </a:r>
            <a:r>
              <a:rPr lang="fr-FR" dirty="0"/>
              <a:t> Framework (2001) : </a:t>
            </a:r>
          </a:p>
          <a:p>
            <a:pPr marL="0" indent="0">
              <a:buNone/>
            </a:pPr>
            <a:r>
              <a:rPr lang="en-US" sz="3000" b="1" dirty="0" err="1"/>
              <a:t>Plurilingual</a:t>
            </a:r>
            <a:r>
              <a:rPr lang="en-US" sz="3000" b="1" dirty="0"/>
              <a:t> and </a:t>
            </a:r>
            <a:r>
              <a:rPr lang="en-US" sz="3000" b="1" dirty="0" err="1"/>
              <a:t>pluricultural</a:t>
            </a:r>
            <a:r>
              <a:rPr lang="en-US" sz="3000" b="1" dirty="0"/>
              <a:t> competence  refers to proficiency</a:t>
            </a:r>
            <a:r>
              <a:rPr lang="en-US" sz="3000" dirty="0"/>
              <a:t>, of </a:t>
            </a:r>
            <a:r>
              <a:rPr lang="en-US" sz="3000" b="1" dirty="0"/>
              <a:t>varying degrees</a:t>
            </a:r>
            <a:r>
              <a:rPr lang="en-US" sz="3000" dirty="0"/>
              <a:t>, in </a:t>
            </a:r>
            <a:r>
              <a:rPr lang="en-US" sz="3000" b="1" dirty="0"/>
              <a:t>several languages and experience of several cultures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Plurilingual</a:t>
            </a:r>
            <a:r>
              <a:rPr lang="en-US" sz="2800" dirty="0"/>
              <a:t> and </a:t>
            </a:r>
            <a:r>
              <a:rPr lang="en-US" sz="2800" dirty="0" err="1"/>
              <a:t>pluricultural</a:t>
            </a:r>
            <a:r>
              <a:rPr lang="en-US" sz="2800" dirty="0"/>
              <a:t> competence does </a:t>
            </a:r>
            <a:r>
              <a:rPr lang="en-US" sz="2800" b="1" dirty="0"/>
              <a:t>not</a:t>
            </a:r>
            <a:r>
              <a:rPr lang="en-US" sz="2800" dirty="0"/>
              <a:t> consist of the simple </a:t>
            </a:r>
            <a:r>
              <a:rPr lang="en-US" sz="2800" b="1" dirty="0"/>
              <a:t>addition of monolingual competences</a:t>
            </a:r>
            <a:r>
              <a:rPr lang="en-US" sz="2800" dirty="0"/>
              <a:t> but permits </a:t>
            </a:r>
            <a:r>
              <a:rPr lang="en-US" sz="2800" b="1" dirty="0"/>
              <a:t>combinations and alternations of different kinds</a:t>
            </a:r>
            <a:r>
              <a:rPr lang="en-US" sz="2800" dirty="0"/>
              <a:t>. </a:t>
            </a:r>
            <a:endParaRPr lang="fr-FR" sz="2800" dirty="0"/>
          </a:p>
          <a:p>
            <a:pPr marL="0" indent="0">
              <a:buNone/>
            </a:pPr>
            <a:endParaRPr lang="en-US" sz="3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9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3528392" cy="100811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04" y="2636913"/>
            <a:ext cx="3672408" cy="3744416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GB" altLang="en-US" dirty="0">
                <a:ea typeface="ＭＳ Ｐゴシック" pitchFamily="34" charset="-128"/>
              </a:rPr>
              <a:t>So, we know from research around the world that multilingualism should be encouraged…</a:t>
            </a:r>
            <a:endParaRPr lang="en-GB" altLang="en-US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…but…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041"/>
            <a:ext cx="5076056" cy="3192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239" y="3356992"/>
            <a:ext cx="46982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200" dirty="0"/>
              <a:t>…</a:t>
            </a:r>
            <a:r>
              <a:rPr lang="en-GB" altLang="en-US" sz="3200" dirty="0">
                <a:ea typeface="ＭＳ Ｐゴシック" pitchFamily="34" charset="-128"/>
              </a:rPr>
              <a:t>most school systems replicate the hierarchy of languages in a society and do not value the languages that children </a:t>
            </a:r>
          </a:p>
          <a:p>
            <a:pPr algn="ctr"/>
            <a:r>
              <a:rPr lang="en-GB" altLang="en-US" sz="3200" dirty="0">
                <a:ea typeface="ＭＳ Ｐゴシック" pitchFamily="34" charset="-128"/>
              </a:rPr>
              <a:t>speak at home.</a:t>
            </a:r>
            <a:endParaRPr lang="fr-FR" altLang="en-US" sz="3200" i="1" dirty="0">
              <a:ea typeface="ＭＳ Ｐゴシック" pitchFamily="34" charset="-128"/>
            </a:endParaRP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96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4000" dirty="0"/>
              <a:t>Informal </a:t>
            </a:r>
            <a:r>
              <a:rPr lang="fr-FR" sz="4000" dirty="0" err="1"/>
              <a:t>status</a:t>
            </a:r>
            <a:r>
              <a:rPr lang="fr-FR" sz="4000" dirty="0"/>
              <a:t> </a:t>
            </a:r>
            <a:r>
              <a:rPr lang="fr-FR" sz="4000" dirty="0">
                <a:sym typeface="Wingdings" panose="05000000000000000000" pitchFamily="2" charset="2"/>
              </a:rPr>
              <a:t> </a:t>
            </a:r>
            <a:r>
              <a:rPr lang="fr-FR" sz="4000" dirty="0" err="1"/>
              <a:t>representation</a:t>
            </a:r>
            <a:endParaRPr lang="fr-FR" sz="40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4000" dirty="0" err="1"/>
              <a:t>Negative</a:t>
            </a:r>
            <a:r>
              <a:rPr lang="fr-FR" sz="4000" dirty="0"/>
              <a:t> </a:t>
            </a:r>
            <a:r>
              <a:rPr lang="fr-FR" sz="4000" dirty="0" err="1"/>
              <a:t>representation</a:t>
            </a:r>
            <a:r>
              <a:rPr lang="fr-FR" sz="4000" dirty="0"/>
              <a:t> of </a:t>
            </a:r>
            <a:r>
              <a:rPr lang="fr-FR" sz="4000" dirty="0" err="1"/>
              <a:t>language</a:t>
            </a:r>
            <a:r>
              <a:rPr lang="fr-FR" sz="4000" dirty="0"/>
              <a:t> = </a:t>
            </a:r>
            <a:r>
              <a:rPr lang="fr-FR" sz="4000" dirty="0" err="1"/>
              <a:t>negative</a:t>
            </a:r>
            <a:r>
              <a:rPr lang="fr-FR" sz="4000" dirty="0"/>
              <a:t> </a:t>
            </a:r>
            <a:r>
              <a:rPr lang="fr-FR" sz="4000" dirty="0" err="1"/>
              <a:t>representation</a:t>
            </a:r>
            <a:r>
              <a:rPr lang="fr-FR" sz="4000" dirty="0"/>
              <a:t> of </a:t>
            </a:r>
            <a:r>
              <a:rPr lang="fr-FR" sz="4000" dirty="0" err="1"/>
              <a:t>its</a:t>
            </a:r>
            <a:r>
              <a:rPr lang="fr-FR" sz="4000" dirty="0"/>
              <a:t> speakers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0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 - multilingualism </a:t>
            </a:r>
            <a:b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21</a:t>
            </a:r>
            <a:r>
              <a:rPr lang="en-GB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dirty="0"/>
              <a:t>At the individual level, language users ask how can they express their cultural values through a language that is traditionally associated with the Other/Others?</a:t>
            </a:r>
          </a:p>
          <a:p>
            <a:pPr marL="0" indent="0">
              <a:buNone/>
            </a:pPr>
            <a:r>
              <a:rPr lang="en-GB" altLang="en-US" dirty="0"/>
              <a:t>At the school level, </a:t>
            </a:r>
            <a:r>
              <a:rPr lang="en-GB" altLang="en-US" b="1" dirty="0"/>
              <a:t>teachers ask how to protect the identity and integrity </a:t>
            </a:r>
            <a:r>
              <a:rPr lang="en-GB" altLang="en-US" dirty="0"/>
              <a:t>of individual languages </a:t>
            </a:r>
            <a:r>
              <a:rPr lang="en-GB" altLang="en-US" b="1" dirty="0"/>
              <a:t>whilst recognising and promoting the fluidity of diversity </a:t>
            </a:r>
            <a:r>
              <a:rPr lang="en-GB" altLang="en-US" dirty="0"/>
              <a:t>and contact?</a:t>
            </a:r>
          </a:p>
          <a:p>
            <a:pPr marL="0" indent="0" algn="r">
              <a:buNone/>
            </a:pPr>
            <a:r>
              <a:rPr lang="en-GB" altLang="en-US" sz="2200" dirty="0"/>
              <a:t>(Li Wei, 2014)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7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GB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</a:p>
          <a:p>
            <a:pPr marL="0" indent="0" algn="ctr">
              <a:buNone/>
              <a:defRPr/>
            </a:pPr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altLang="en-US" sz="3500" dirty="0"/>
              <a:t>Is the dynamic process whereby multilingual language users mediate complex social and cognitive activities through strategic employment of multiple semiotic resources </a:t>
            </a:r>
            <a:r>
              <a:rPr lang="en-GB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act, to know and to be.</a:t>
            </a:r>
          </a:p>
          <a:p>
            <a:pPr marL="0" indent="0" algn="r">
              <a:buNone/>
            </a:pPr>
            <a:r>
              <a:rPr lang="en-GB" altLang="en-US" sz="2200" dirty="0"/>
              <a:t>(Garcia and Li Wei, 2014).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4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‘trans’ means…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>
                <a:cs typeface="Times New Roman" pitchFamily="18" charset="0"/>
              </a:rPr>
              <a:t>…the emphasis on practices that go beyond – they transcend – socially constructed language systems and structures to engage diverse multiple meaning-making systems and subjectivities</a:t>
            </a:r>
          </a:p>
          <a:p>
            <a:pPr marL="0" indent="0">
              <a:buNone/>
            </a:pPr>
            <a:r>
              <a:rPr lang="en-GB" altLang="en-US" dirty="0">
                <a:cs typeface="Times New Roman" pitchFamily="18" charset="0"/>
              </a:rPr>
              <a:t>…that it has the potential to transform language systems and individual’s cognition and social structures</a:t>
            </a:r>
          </a:p>
          <a:p>
            <a:pPr marL="0" indent="0">
              <a:buNone/>
            </a:pPr>
            <a:r>
              <a:rPr lang="en-GB" altLang="en-US" dirty="0">
                <a:cs typeface="Times New Roman" pitchFamily="18" charset="0"/>
              </a:rPr>
              <a:t>…</a:t>
            </a:r>
            <a:r>
              <a:rPr lang="en-GB" altLang="en-US" dirty="0"/>
              <a:t>that children’s knowledge of the world, relationships with others and their own subjectivities can be transformed.</a:t>
            </a:r>
            <a:endParaRPr lang="en-GB" altLang="en-US" dirty="0"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GB" altLang="en-US" sz="2000" dirty="0">
                <a:cs typeface="Times New Roman" pitchFamily="18" charset="0"/>
              </a:rPr>
              <a:t>(Li Wei, 2014)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2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the very nature of how a bilingual thinks </a:t>
            </a:r>
          </a:p>
          <a:p>
            <a:pPr marL="0" indent="0" algn="ctr">
              <a:buNone/>
            </a:pPr>
            <a:r>
              <a:rPr lang="en-GB" dirty="0"/>
              <a:t>and understands and achieves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59046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language use as a pedagogy for learning in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hlinkClick r:id="rId2" action="ppaction://hlinkfile"/>
              </a:rPr>
              <a:t>Translanguaging</a:t>
            </a:r>
            <a:r>
              <a:rPr lang="en-GB" dirty="0" smtClean="0">
                <a:hlinkClick r:id="rId2" action="ppaction://hlinkfile"/>
              </a:rPr>
              <a:t> in Newcastle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7607">
            <a:off x="-512285" y="1803214"/>
            <a:ext cx="4304381" cy="5556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55679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33353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Multilingualism, language status,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55368" y="1926124"/>
            <a:ext cx="5688632" cy="3735124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Home language use 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 a 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pedagogy 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learning 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school</a:t>
            </a:r>
          </a:p>
        </p:txBody>
      </p:sp>
    </p:spTree>
    <p:extLst>
      <p:ext uri="{BB962C8B-B14F-4D97-AF65-F5344CB8AC3E}">
        <p14:creationId xmlns:p14="http://schemas.microsoft.com/office/powerpoint/2010/main" val="6599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ＭＳ Ｐゴシック" pitchFamily="34" charset="-128"/>
              </a:rPr>
              <a:t>4 educational advantages</a:t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ＭＳ Ｐゴシック" pitchFamily="34" charset="-128"/>
              </a:rPr>
            </a:b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ＭＳ Ｐゴシック" pitchFamily="34" charset="-128"/>
              </a:rPr>
              <a:t>of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ＭＳ Ｐゴシック" pitchFamily="34" charset="-128"/>
              </a:rPr>
              <a:t>translanguaging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925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GB" altLang="en-US" sz="3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</a:t>
            </a:r>
            <a:r>
              <a:rPr lang="en-US" altLang="en-US" sz="3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promote a deeper and fuller understanding of the subject matter;</a:t>
            </a:r>
            <a:endParaRPr lang="en-GB" altLang="en-US" sz="35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en-US" sz="3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support the development of the weaker language;</a:t>
            </a:r>
            <a:endParaRPr lang="en-GB" altLang="en-US" sz="35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en-US" sz="3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facilitate home-school links and co-operation;</a:t>
            </a:r>
            <a:endParaRPr lang="en-GB" altLang="en-US" sz="35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altLang="en-US" sz="3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support the integration of more fluent speakers with early learners of the ‘school’ language.</a:t>
            </a:r>
          </a:p>
          <a:p>
            <a:pPr marL="57150" indent="0" algn="r"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(adapted from Baker, 2001)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Changes power relationships in schools – multilingual children become more knowledgeable of their linguistic and cultural expertise </a:t>
            </a:r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/>
              <a:t>they can </a:t>
            </a:r>
            <a:r>
              <a:rPr lang="en-GB" dirty="0"/>
              <a:t>show </a:t>
            </a:r>
            <a:r>
              <a:rPr lang="en-GB" altLang="en-US" dirty="0"/>
              <a:t>more expertise than teacher</a:t>
            </a:r>
            <a:endParaRPr lang="en-GB" dirty="0"/>
          </a:p>
          <a:p>
            <a:r>
              <a:rPr lang="en-GB" altLang="en-US" dirty="0"/>
              <a:t>Synergy in teaching and learning through exchange with peers</a:t>
            </a:r>
          </a:p>
          <a:p>
            <a:r>
              <a:rPr lang="en-GB" altLang="en-US" dirty="0"/>
              <a:t>Vygotskyan approach – children’s learning is extended with the help of scaffolding from others </a:t>
            </a:r>
            <a:r>
              <a:rPr lang="en-GB" altLang="en-US" b="1" dirty="0"/>
              <a:t>and </a:t>
            </a:r>
            <a:r>
              <a:rPr lang="en-GB" altLang="en-US" dirty="0"/>
              <a:t>the child scaffolds others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904656" cy="1008112"/>
          </a:xfrm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 our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17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b="1" dirty="0">
                <a:latin typeface="Arial" charset="0"/>
                <a:ea typeface="ＭＳ Ｐゴシック" pitchFamily="34" charset="-128"/>
              </a:rPr>
              <a:t>Dell </a:t>
            </a:r>
            <a:r>
              <a:rPr lang="en-GB" altLang="en-US" b="1" dirty="0" err="1">
                <a:latin typeface="Arial" charset="0"/>
                <a:ea typeface="ＭＳ Ｐゴシック" pitchFamily="34" charset="-128"/>
              </a:rPr>
              <a:t>Hymes</a:t>
            </a:r>
            <a:r>
              <a:rPr lang="en-GB" altLang="en-US" b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sociocultural perspective and  language in use, in everyday social contexts</a:t>
            </a:r>
          </a:p>
          <a:p>
            <a:pPr marL="0" indent="0">
              <a:buNone/>
            </a:pPr>
            <a:r>
              <a:rPr lang="en-GB" altLang="en-US" b="1" dirty="0">
                <a:latin typeface="Arial" charset="0"/>
                <a:ea typeface="ＭＳ Ｐゴシック" pitchFamily="34" charset="-128"/>
              </a:rPr>
              <a:t>Edward Said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culture and imperialism, ‘Western’ cultures seen as ‘civilized’, ‘others’ as ‘primitive and backward’</a:t>
            </a:r>
          </a:p>
          <a:p>
            <a:pPr marL="0" indent="0">
              <a:buNone/>
            </a:pPr>
            <a:r>
              <a:rPr lang="en-GB" altLang="en-US" b="1" dirty="0">
                <a:latin typeface="Arial" charset="0"/>
                <a:ea typeface="ＭＳ Ｐゴシック" pitchFamily="34" charset="-128"/>
              </a:rPr>
              <a:t>Jim Cummins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bilingualism and ‘common underlying proficiency’ and advantages of bilingualism </a:t>
            </a:r>
          </a:p>
          <a:p>
            <a:pPr marL="0" indent="0">
              <a:buNone/>
            </a:pPr>
            <a:r>
              <a:rPr lang="en-GB" altLang="en-US" b="1" dirty="0" err="1">
                <a:latin typeface="Arial" charset="0"/>
                <a:ea typeface="ＭＳ Ｐゴシック" pitchFamily="34" charset="-128"/>
              </a:rPr>
              <a:t>Tove</a:t>
            </a:r>
            <a:r>
              <a:rPr lang="en-GB" altLang="en-US" b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en-US" b="1" dirty="0" err="1">
                <a:latin typeface="Arial" charset="0"/>
                <a:ea typeface="ＭＳ Ｐゴシック" pitchFamily="34" charset="-128"/>
              </a:rPr>
              <a:t>Skutnabb-Kangas</a:t>
            </a:r>
            <a:r>
              <a:rPr lang="en-GB" altLang="en-US" b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language rights</a:t>
            </a:r>
          </a:p>
          <a:p>
            <a:pPr marL="0" indent="0">
              <a:buNone/>
            </a:pPr>
            <a:r>
              <a:rPr lang="en-GB" altLang="en-US" b="1" dirty="0">
                <a:latin typeface="Arial" charset="0"/>
                <a:ea typeface="ＭＳ Ｐゴシック" pitchFamily="34" charset="-128"/>
              </a:rPr>
              <a:t>Paolo Freire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the development of pedagogies with families/communities</a:t>
            </a:r>
          </a:p>
          <a:p>
            <a:pPr marL="0" indent="0">
              <a:buNone/>
            </a:pPr>
            <a:r>
              <a:rPr lang="en-GB" altLang="en-US" b="1" dirty="0">
                <a:latin typeface="Arial" charset="0"/>
                <a:ea typeface="ＭＳ Ｐゴシック" pitchFamily="34" charset="-128"/>
              </a:rPr>
              <a:t>David </a:t>
            </a:r>
            <a:r>
              <a:rPr lang="en-GB" altLang="en-US" b="1" dirty="0" err="1">
                <a:latin typeface="Arial" charset="0"/>
                <a:ea typeface="ＭＳ Ｐゴシック" pitchFamily="34" charset="-128"/>
              </a:rPr>
              <a:t>Gillborn</a:t>
            </a:r>
            <a:r>
              <a:rPr lang="en-GB" altLang="en-US" b="1" dirty="0">
                <a:latin typeface="Arial" charset="0"/>
                <a:ea typeface="ＭＳ Ｐゴシック" pitchFamily="34" charset="-128"/>
              </a:rPr>
              <a:t>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critical race theory</a:t>
            </a:r>
          </a:p>
          <a:p>
            <a:pPr marL="0" indent="0">
              <a:buNone/>
            </a:pPr>
            <a:r>
              <a:rPr lang="en-GB" altLang="en-US" b="1" dirty="0">
                <a:latin typeface="Arial" charset="0"/>
                <a:ea typeface="ＭＳ Ｐゴシック" pitchFamily="34" charset="-128"/>
              </a:rPr>
              <a:t>Ofelia Garcia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– </a:t>
            </a:r>
            <a:r>
              <a:rPr lang="en-GB" altLang="en-US" dirty="0" err="1">
                <a:latin typeface="Arial" charset="0"/>
                <a:ea typeface="ＭＳ Ｐゴシック" pitchFamily="34" charset="-128"/>
              </a:rPr>
              <a:t>translanguaging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6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Multilingualism</a:t>
            </a:r>
            <a:r>
              <a:rPr lang="fr-FR" dirty="0"/>
              <a:t> = divine </a:t>
            </a:r>
            <a:r>
              <a:rPr lang="fr-FR" dirty="0" err="1"/>
              <a:t>curse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 err="1"/>
              <a:t>Multilingualism</a:t>
            </a:r>
            <a:r>
              <a:rPr lang="fr-FR" dirty="0"/>
              <a:t> = danger?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stratify</a:t>
            </a:r>
            <a:r>
              <a:rPr lang="fr-FR" dirty="0"/>
              <a:t>/</a:t>
            </a:r>
            <a:r>
              <a:rPr lang="fr-FR" dirty="0" err="1"/>
              <a:t>rank</a:t>
            </a:r>
            <a:r>
              <a:rPr lang="fr-FR" dirty="0"/>
              <a:t>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one dominant </a:t>
            </a:r>
          </a:p>
          <a:p>
            <a:pPr marL="0" indent="0">
              <a:buNone/>
            </a:pPr>
            <a:r>
              <a:rPr lang="fr-FR" dirty="0" err="1"/>
              <a:t>language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dirty="0" err="1"/>
              <a:t>eg</a:t>
            </a:r>
            <a:r>
              <a:rPr lang="fr-FR" dirty="0"/>
              <a:t>. France, China, </a:t>
            </a:r>
          </a:p>
          <a:p>
            <a:pPr marL="0" indent="0">
              <a:buNone/>
            </a:pPr>
            <a:r>
              <a:rPr lang="fr-FR" dirty="0"/>
              <a:t>UK …)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5"/>
            <a:ext cx="47705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Baetens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 </a:t>
            </a:r>
            <a:r>
              <a:rPr lang="en-GB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Beardsmore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 (2003): </a:t>
            </a:r>
            <a:b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</a:b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“fears of bilingualism”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Parental: 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“What have I done to my child?”</a:t>
            </a:r>
          </a:p>
          <a:p>
            <a:pPr marL="0" indent="0">
              <a:buNone/>
            </a:pPr>
            <a:r>
              <a:rPr lang="en-GB" altLang="en-US" b="1" dirty="0">
                <a:solidFill>
                  <a:srgbClr val="7030A0"/>
                </a:solidFill>
                <a:latin typeface="Arial" charset="0"/>
                <a:ea typeface="ＭＳ Ｐゴシック" pitchFamily="34" charset="-128"/>
              </a:rPr>
              <a:t>Educational: 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“Does bilingualism hinder academic progress?”</a:t>
            </a:r>
          </a:p>
          <a:p>
            <a:pPr marL="0" indent="0">
              <a:buNone/>
            </a:pPr>
            <a:r>
              <a:rPr lang="en-GB" altLang="en-US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Cultural: 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“Will bilingualism lead to cultural alienation?”</a:t>
            </a:r>
          </a:p>
          <a:p>
            <a:pPr marL="0" indent="0">
              <a:buNone/>
            </a:pPr>
            <a:r>
              <a:rPr lang="en-GB" altLang="en-US" b="1" dirty="0">
                <a:solidFill>
                  <a:srgbClr val="E46C0A"/>
                </a:solidFill>
                <a:latin typeface="Arial" charset="0"/>
                <a:ea typeface="ＭＳ Ｐゴシック" pitchFamily="34" charset="-128"/>
              </a:rPr>
              <a:t>Politico-ideological:  </a:t>
            </a:r>
            <a:r>
              <a:rPr lang="en-GB" altLang="en-US" dirty="0">
                <a:latin typeface="Arial" charset="0"/>
                <a:ea typeface="ＭＳ Ｐゴシック" pitchFamily="34" charset="-128"/>
              </a:rPr>
              <a:t>“Is bilingualism a threat to society and the nation-state?”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17" y="188640"/>
            <a:ext cx="8964488" cy="92211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in mind historical contexts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4726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‘Assimilation’ has been a typical approach to diversity in schools in Europe – but we work towards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justice </a:t>
            </a:r>
            <a:r>
              <a:rPr lang="en-GB" dirty="0"/>
              <a:t>and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multilingualism</a:t>
            </a:r>
          </a:p>
          <a:p>
            <a:pPr marL="0" indent="0">
              <a:buNone/>
              <a:defRPr/>
            </a:pPr>
            <a:r>
              <a:rPr lang="en-GB" dirty="0"/>
              <a:t>Segregated classes for ‘new arrivals’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successful in Britain (1950s-1970s), or in Sweden (1960s), or in Canada (1980s) </a:t>
            </a:r>
            <a:r>
              <a:rPr lang="en-GB" dirty="0" err="1"/>
              <a:t>etc</a:t>
            </a:r>
            <a:r>
              <a:rPr lang="en-GB" dirty="0"/>
              <a:t>….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09938" cy="792088"/>
          </a:xfrm>
        </p:spPr>
        <p:txBody>
          <a:bodyPr>
            <a:no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is not about ‘us’ and ‘them’ – </a:t>
            </a:r>
            <a:b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about everyone, every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96694"/>
            <a:ext cx="4536504" cy="55286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b="1" dirty="0"/>
              <a:t>Need to see ‘diversity’ as the norm:</a:t>
            </a:r>
          </a:p>
          <a:p>
            <a:pPr marL="0" indent="0">
              <a:buFont typeface="Arial" charset="0"/>
              <a:buNone/>
              <a:defRPr/>
            </a:pPr>
            <a:endParaRPr lang="en-GB" sz="800" dirty="0"/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problem </a:t>
            </a:r>
            <a:r>
              <a:rPr lang="en-GB" dirty="0"/>
              <a:t>that needs to be fixed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exotic </a:t>
            </a:r>
            <a:r>
              <a:rPr lang="en-GB" dirty="0"/>
              <a:t>that needs to be ‘celebrated’ – occasionally.</a:t>
            </a:r>
          </a:p>
          <a:p>
            <a:pPr>
              <a:defRPr/>
            </a:pPr>
            <a:r>
              <a:rPr lang="en-GB" dirty="0"/>
              <a:t>And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</a:t>
            </a:r>
            <a:r>
              <a:rPr lang="en-GB" dirty="0"/>
              <a:t>with </a:t>
            </a:r>
            <a:r>
              <a:rPr lang="en-GB"/>
              <a:t>‘diverse’ </a:t>
            </a:r>
            <a:r>
              <a:rPr lang="en-GB" dirty="0"/>
              <a:t>backgrounds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to be fixed </a:t>
            </a:r>
            <a:r>
              <a:rPr lang="en-GB" dirty="0"/>
              <a:t>either!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19719"/>
            <a:ext cx="36313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68" y="130622"/>
            <a:ext cx="8229600" cy="922114"/>
          </a:xfrm>
        </p:spPr>
        <p:txBody>
          <a:bodyPr/>
          <a:lstStyle/>
          <a:p>
            <a:r>
              <a:rPr lang="en-GB" dirty="0"/>
              <a:t>But we do want to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324" y="3789040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that in schools positions multilingual children differently from others, and marginalises them and their ways of learning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76966" y="908720"/>
            <a:ext cx="7927482" cy="30243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22492" y="19888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THE SYSTEM</a:t>
            </a:r>
          </a:p>
        </p:txBody>
      </p:sp>
    </p:spTree>
    <p:extLst>
      <p:ext uri="{BB962C8B-B14F-4D97-AF65-F5344CB8AC3E}">
        <p14:creationId xmlns:p14="http://schemas.microsoft.com/office/powerpoint/2010/main" val="32113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 fontScale="85000" lnSpcReduction="20000"/>
          </a:bodyPr>
          <a:lstStyle/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Around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6909</a:t>
            </a:r>
            <a:r>
              <a:rPr lang="en-GB" alt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living languages in the world.</a:t>
            </a:r>
          </a:p>
          <a:p>
            <a:pPr marL="596900" indent="-514350" algn="r">
              <a:lnSpc>
                <a:spcPct val="80000"/>
              </a:lnSpc>
              <a:buNone/>
            </a:pPr>
            <a:r>
              <a:rPr lang="en-GB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2"/>
              </a:rPr>
              <a:t>http://www.ethnologue.com</a:t>
            </a:r>
            <a:r>
              <a:rPr lang="en-GB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/</a:t>
            </a:r>
          </a:p>
          <a:p>
            <a:pPr marL="596900" indent="-514350">
              <a:lnSpc>
                <a:spcPct val="80000"/>
              </a:lnSpc>
              <a:buNone/>
            </a:pPr>
            <a:endParaRPr lang="en-GB" sz="1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96900" indent="-514350">
              <a:lnSpc>
                <a:spcPct val="80000"/>
              </a:lnSpc>
              <a:buNone/>
            </a:pPr>
            <a:r>
              <a:rPr lang="en-GB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The majority of the world’s population use more </a:t>
            </a:r>
          </a:p>
          <a:p>
            <a:pPr marL="596900" indent="-514350">
              <a:lnSpc>
                <a:spcPct val="80000"/>
              </a:lnSpc>
              <a:buNone/>
            </a:pPr>
            <a:r>
              <a:rPr lang="en-GB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than one language in their daily lives.</a:t>
            </a:r>
          </a:p>
          <a:p>
            <a:pPr marL="596900" indent="-514350">
              <a:lnSpc>
                <a:spcPct val="80000"/>
              </a:lnSpc>
              <a:buNone/>
            </a:pPr>
            <a:endParaRPr lang="en-GB" sz="22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In our work we promote multilingualism as a process of</a:t>
            </a:r>
          </a:p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learning in schools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Arial" panose="020B0604020202020204" pitchFamily="34" charset="0"/>
              </a:rPr>
              <a:t>and</a:t>
            </a: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an outcome of education.</a:t>
            </a:r>
          </a:p>
          <a:p>
            <a:pPr marL="596900" indent="-514350">
              <a:lnSpc>
                <a:spcPct val="80000"/>
              </a:lnSpc>
              <a:buNone/>
            </a:pPr>
            <a:endParaRPr lang="en-GB" altLang="en-US" sz="22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Brains do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Arial" panose="020B0604020202020204" pitchFamily="34" charset="0"/>
              </a:rPr>
              <a:t>not</a:t>
            </a: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get confused or full when two languages</a:t>
            </a:r>
          </a:p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are used in school.</a:t>
            </a:r>
          </a:p>
          <a:p>
            <a:pPr marL="596900" indent="-514350">
              <a:lnSpc>
                <a:spcPct val="80000"/>
              </a:lnSpc>
              <a:buNone/>
            </a:pPr>
            <a:endParaRPr lang="en-GB" altLang="en-US" sz="24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Home and school language do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Arial" panose="020B0604020202020204" pitchFamily="34" charset="0"/>
              </a:rPr>
              <a:t>not </a:t>
            </a: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work against each</a:t>
            </a:r>
          </a:p>
          <a:p>
            <a:pPr marL="596900" indent="-514350">
              <a:lnSpc>
                <a:spcPct val="80000"/>
              </a:lnSpc>
              <a:buNone/>
            </a:pPr>
            <a:r>
              <a:rPr lang="en-GB" altLang="en-US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other – they both support conceptual understanding</a:t>
            </a:r>
          </a:p>
          <a:p>
            <a:pPr marL="596900" indent="-514350">
              <a:lnSpc>
                <a:spcPct val="80000"/>
              </a:lnSpc>
              <a:buNone/>
            </a:pPr>
            <a:endParaRPr lang="en-GB" altLang="en-US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dirty="0"/>
              <a:t>We want the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benefits </a:t>
            </a:r>
            <a:r>
              <a:rPr lang="en-GB" dirty="0"/>
              <a:t>of bilingualism for the children themselves and for the society</a:t>
            </a:r>
          </a:p>
          <a:p>
            <a:pPr marL="0" indent="0">
              <a:buNone/>
              <a:defRPr/>
            </a:pPr>
            <a:r>
              <a:rPr lang="en-GB" dirty="0"/>
              <a:t>The use of home languages in schools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speeds up the process </a:t>
            </a:r>
            <a:r>
              <a:rPr lang="en-GB" dirty="0"/>
              <a:t>of learning the school language </a:t>
            </a:r>
          </a:p>
          <a:p>
            <a:pPr marL="596900" indent="-514350">
              <a:lnSpc>
                <a:spcPct val="80000"/>
              </a:lnSpc>
              <a:buNone/>
            </a:pPr>
            <a:endParaRPr lang="en-GB" altLang="en-US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928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Lucida Sans</vt:lpstr>
      <vt:lpstr>Times New Roman</vt:lpstr>
      <vt:lpstr>Wingdings</vt:lpstr>
      <vt:lpstr>Office Theme</vt:lpstr>
      <vt:lpstr>PowerPoint Presentation</vt:lpstr>
      <vt:lpstr>Home language use  as a  pedagogy  for learning  in school</vt:lpstr>
      <vt:lpstr>Positioning our work </vt:lpstr>
      <vt:lpstr>Linguistic policies</vt:lpstr>
      <vt:lpstr>Baetens Beardsmore (2003):  “fears of bilingualism” </vt:lpstr>
      <vt:lpstr>Keeping in mind historical contexts </vt:lpstr>
      <vt:lpstr>Diversity is not about ‘us’ and ‘them’ –  it is about everyone, every day!</vt:lpstr>
      <vt:lpstr>But we do want to </vt:lpstr>
      <vt:lpstr>Multilingualism</vt:lpstr>
      <vt:lpstr>A video example </vt:lpstr>
      <vt:lpstr>Benefits of multilingualism</vt:lpstr>
      <vt:lpstr>About bilingualism </vt:lpstr>
      <vt:lpstr>Language status</vt:lpstr>
      <vt:lpstr>PowerPoint Presentation</vt:lpstr>
      <vt:lpstr>Reality - multilingualism  in the 21st century </vt:lpstr>
      <vt:lpstr>PowerPoint Presentation</vt:lpstr>
      <vt:lpstr>Here ‘trans’ means…</vt:lpstr>
      <vt:lpstr>Translanguaging </vt:lpstr>
      <vt:lpstr>Home language use as a pedagogy for learning in school</vt:lpstr>
      <vt:lpstr>4 educational advantages of translanguaging</vt:lpstr>
      <vt:lpstr>Also</vt:lpstr>
    </vt:vector>
  </TitlesOfParts>
  <Company>Middlesex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Multilingualism, language status and translanguaging – state of the art.   Home language use as a pedagogy for learning in school.</dc:title>
  <dc:creator>Leena Robertson</dc:creator>
  <cp:lastModifiedBy>Lydia Wysocki</cp:lastModifiedBy>
  <cp:revision>109</cp:revision>
  <dcterms:created xsi:type="dcterms:W3CDTF">2016-10-19T08:41:29Z</dcterms:created>
  <dcterms:modified xsi:type="dcterms:W3CDTF">2016-11-16T15:00:43Z</dcterms:modified>
</cp:coreProperties>
</file>